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340" r:id="rId2"/>
    <p:sldId id="349" r:id="rId3"/>
    <p:sldId id="333" r:id="rId4"/>
    <p:sldId id="258" r:id="rId5"/>
    <p:sldId id="259" r:id="rId6"/>
    <p:sldId id="261" r:id="rId7"/>
    <p:sldId id="262" r:id="rId8"/>
    <p:sldId id="263" r:id="rId9"/>
    <p:sldId id="264" r:id="rId10"/>
    <p:sldId id="265" r:id="rId11"/>
    <p:sldId id="266" r:id="rId12"/>
    <p:sldId id="268" r:id="rId13"/>
    <p:sldId id="325"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Open Sans" pitchFamily="2" charset="0"/>
      <p:regular r:id="rId20"/>
      <p:bold r:id="rId21"/>
      <p:italic r:id="rId22"/>
      <p:boldItalic r:id="rId23"/>
    </p:embeddedFont>
    <p:embeddedFont>
      <p:font typeface="Open Sans Bold" pitchFamily="2" charset="0"/>
      <p:regular r:id="rId24"/>
      <p:bold r:id="rId25"/>
      <p:italic r:id="rId26"/>
      <p:boldItalic r:id="rId27"/>
    </p:embeddedFont>
    <p:embeddedFont>
      <p:font typeface="Open Sans Italics" panose="020B0604020202020204" charset="0"/>
      <p:regular r:id="rId28"/>
      <p:bold r:id="rId29"/>
      <p:italic r:id="rId30"/>
      <p:boldItalic r:id="rId31"/>
    </p:embeddedFont>
    <p:embeddedFont>
      <p:font typeface="Open Sans Semibold" pitchFamily="2" charset="0"/>
      <p:regular r:id="rId32"/>
      <p:bold r:id="rId33"/>
      <p:italic r:id="rId34"/>
      <p:boldItalic r:id="rId35"/>
    </p:embeddedFont>
    <p:embeddedFont>
      <p:font typeface="Oswald" pitchFamily="2" charset="0"/>
      <p:regular r:id="rId36"/>
      <p:bold r:id="rId37"/>
    </p:embeddedFont>
    <p:embeddedFont>
      <p:font typeface="Oswald Light" pitchFamily="2" charset="0"/>
      <p:regular r:id="rId38"/>
    </p:embeddedFont>
    <p:embeddedFont>
      <p:font typeface="Oswald Medium" panose="00000600000000000000" pitchFamily="2" charset="0"/>
      <p:regular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0000"/>
    <a:srgbClr val="FFAF00"/>
    <a:srgbClr val="7800FF"/>
    <a:srgbClr val="02A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4" autoAdjust="0"/>
    <p:restoredTop sz="96266" autoAdjust="0"/>
  </p:normalViewPr>
  <p:slideViewPr>
    <p:cSldViewPr>
      <p:cViewPr varScale="1">
        <p:scale>
          <a:sx n="107" d="100"/>
          <a:sy n="107" d="100"/>
        </p:scale>
        <p:origin x="63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8" d="100"/>
          <a:sy n="118" d="100"/>
        </p:scale>
        <p:origin x="288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0" Type="http://schemas.openxmlformats.org/officeDocument/2006/relationships/font" Target="fonts/font5.fntdata"/><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Cottrell" userId="c9c2b60d-b1f2-4002-add8-c91aced4d962" providerId="ADAL" clId="{0C738514-A15F-4D94-833A-694A81D4B80A}"/>
    <pc:docChg chg="custSel modSld replTag">
      <pc:chgData name="Todd Cottrell" userId="c9c2b60d-b1f2-4002-add8-c91aced4d962" providerId="ADAL" clId="{0C738514-A15F-4D94-833A-694A81D4B80A}" dt="2023-03-27T18:03:47.804" v="36" actId="21"/>
      <pc:docMkLst>
        <pc:docMk/>
      </pc:docMkLst>
      <pc:sldChg chg="delSp modSp mod">
        <pc:chgData name="Todd Cottrell" userId="c9c2b60d-b1f2-4002-add8-c91aced4d962" providerId="ADAL" clId="{0C738514-A15F-4D94-833A-694A81D4B80A}" dt="2023-03-27T18:03:47.804" v="36" actId="21"/>
        <pc:sldMkLst>
          <pc:docMk/>
          <pc:sldMk cId="1578078534" sldId="340"/>
        </pc:sldMkLst>
        <pc:spChg chg="del">
          <ac:chgData name="Todd Cottrell" userId="c9c2b60d-b1f2-4002-add8-c91aced4d962" providerId="ADAL" clId="{0C738514-A15F-4D94-833A-694A81D4B80A}" dt="2023-03-27T18:03:47.804" v="36" actId="21"/>
          <ac:spMkLst>
            <pc:docMk/>
            <pc:sldMk cId="1578078534" sldId="340"/>
            <ac:spMk id="10" creationId="{7A5256AF-5F55-A723-3F65-64AD1EE49E1B}"/>
          </ac:spMkLst>
        </pc:spChg>
        <pc:spChg chg="mod">
          <ac:chgData name="Todd Cottrell" userId="c9c2b60d-b1f2-4002-add8-c91aced4d962" providerId="ADAL" clId="{0C738514-A15F-4D94-833A-694A81D4B80A}" dt="2023-03-27T18:03:44.003" v="34" actId="20577"/>
          <ac:spMkLst>
            <pc:docMk/>
            <pc:sldMk cId="1578078534" sldId="340"/>
            <ac:spMk id="12" creationId="{A2F051CF-2BDB-F3C2-6D61-4BA7B50A7CC6}"/>
          </ac:spMkLst>
        </pc:spChg>
        <pc:picChg chg="mod">
          <ac:chgData name="Todd Cottrell" userId="c9c2b60d-b1f2-4002-add8-c91aced4d962" providerId="ADAL" clId="{0C738514-A15F-4D94-833A-694A81D4B80A}" dt="2023-03-27T18:03:45.509" v="35" actId="1076"/>
          <ac:picMkLst>
            <pc:docMk/>
            <pc:sldMk cId="1578078534" sldId="340"/>
            <ac:picMk id="14" creationId="{4A03D616-ACFF-82B7-61F4-85E68CF756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27.03.2023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358A1-09F4-4DF0-AF2B-CACF8DF3C5CA}" type="slidenum">
              <a:rPr lang="id-ID" smtClean="0"/>
              <a:t>1</a:t>
            </a:fld>
            <a:endParaRPr lang="id-ID"/>
          </a:p>
        </p:txBody>
      </p:sp>
    </p:spTree>
    <p:extLst>
      <p:ext uri="{BB962C8B-B14F-4D97-AF65-F5344CB8AC3E}">
        <p14:creationId xmlns:p14="http://schemas.microsoft.com/office/powerpoint/2010/main" val="262504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358A1-09F4-4DF0-AF2B-CACF8DF3C5CA}" type="slidenum">
              <a:rPr lang="id-ID" smtClean="0"/>
              <a:t>2</a:t>
            </a:fld>
            <a:endParaRPr lang="id-ID"/>
          </a:p>
        </p:txBody>
      </p:sp>
    </p:spTree>
    <p:extLst>
      <p:ext uri="{BB962C8B-B14F-4D97-AF65-F5344CB8AC3E}">
        <p14:creationId xmlns:p14="http://schemas.microsoft.com/office/powerpoint/2010/main" val="97718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4848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F358A1-09F4-4DF0-AF2B-CACF8DF3C5CA}" type="slidenum">
              <a:rPr lang="id-ID" smtClean="0"/>
              <a:t>13</a:t>
            </a:fld>
            <a:endParaRPr lang="id-ID"/>
          </a:p>
        </p:txBody>
      </p:sp>
    </p:spTree>
    <p:extLst>
      <p:ext uri="{BB962C8B-B14F-4D97-AF65-F5344CB8AC3E}">
        <p14:creationId xmlns:p14="http://schemas.microsoft.com/office/powerpoint/2010/main" val="394348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18287999" cy="10287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722162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18287999" cy="10287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420860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Text&#10;&#10;Description automatically generated">
            <a:extLst>
              <a:ext uri="{FF2B5EF4-FFF2-40B4-BE49-F238E27FC236}">
                <a16:creationId xmlns:a16="http://schemas.microsoft.com/office/drawing/2014/main" id="{03287C9F-24B5-D835-EF77-487CC08FAC4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9600" y="8801100"/>
            <a:ext cx="3625561" cy="1003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grilife.photoshelter.com/"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indoor, hand, blur&#10;&#10;Description automatically generated">
            <a:extLst>
              <a:ext uri="{FF2B5EF4-FFF2-40B4-BE49-F238E27FC236}">
                <a16:creationId xmlns:a16="http://schemas.microsoft.com/office/drawing/2014/main" id="{4A03D616-ACFF-82B7-61F4-85E68CF75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618"/>
            <a:ext cx="18437381" cy="10371027"/>
          </a:xfrm>
          <a:prstGeom prst="rect">
            <a:avLst/>
          </a:prstGeom>
        </p:spPr>
      </p:pic>
      <p:sp>
        <p:nvSpPr>
          <p:cNvPr id="8" name="Rectangle 7">
            <a:extLst>
              <a:ext uri="{FF2B5EF4-FFF2-40B4-BE49-F238E27FC236}">
                <a16:creationId xmlns:a16="http://schemas.microsoft.com/office/drawing/2014/main" id="{488C5D5A-FCC0-8F29-5D74-338F57A6220E}"/>
              </a:ext>
            </a:extLst>
          </p:cNvPr>
          <p:cNvSpPr/>
          <p:nvPr/>
        </p:nvSpPr>
        <p:spPr>
          <a:xfrm>
            <a:off x="0" y="4612359"/>
            <a:ext cx="7492690" cy="99060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85DED8-AB04-9115-47DC-1301AEE284D4}"/>
              </a:ext>
            </a:extLst>
          </p:cNvPr>
          <p:cNvSpPr/>
          <p:nvPr/>
        </p:nvSpPr>
        <p:spPr>
          <a:xfrm>
            <a:off x="0" y="5602959"/>
            <a:ext cx="6774065" cy="990601"/>
          </a:xfrm>
          <a:prstGeom prst="rect">
            <a:avLst/>
          </a:prstGeom>
          <a:solidFill>
            <a:srgbClr val="78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F051CF-2BDB-F3C2-6D61-4BA7B50A7CC6}"/>
              </a:ext>
            </a:extLst>
          </p:cNvPr>
          <p:cNvSpPr txBox="1"/>
          <p:nvPr/>
        </p:nvSpPr>
        <p:spPr>
          <a:xfrm>
            <a:off x="838200" y="4457914"/>
            <a:ext cx="6912977" cy="2045175"/>
          </a:xfrm>
          <a:prstGeom prst="rect">
            <a:avLst/>
          </a:prstGeom>
          <a:noFill/>
        </p:spPr>
        <p:txBody>
          <a:bodyPr wrap="square" rtlCol="0">
            <a:spAutoFit/>
          </a:bodyPr>
          <a:lstStyle/>
          <a:p>
            <a:pPr>
              <a:lnSpc>
                <a:spcPct val="150000"/>
              </a:lnSpc>
            </a:pPr>
            <a:r>
              <a:rPr lang="en-US" sz="4500" dirty="0">
                <a:solidFill>
                  <a:schemeClr val="bg1"/>
                </a:solidFill>
                <a:latin typeface="Oswald Medium" panose="00000600000000000000" pitchFamily="2" charset="0"/>
              </a:rPr>
              <a:t>AgriLife Employee </a:t>
            </a:r>
          </a:p>
          <a:p>
            <a:pPr>
              <a:lnSpc>
                <a:spcPct val="150000"/>
              </a:lnSpc>
            </a:pPr>
            <a:r>
              <a:rPr lang="en-US" sz="4500" dirty="0">
                <a:solidFill>
                  <a:schemeClr val="bg1"/>
                </a:solidFill>
                <a:latin typeface="Oswald Medium" pitchFamily="2" charset="77"/>
              </a:rPr>
              <a:t>Development Symposium</a:t>
            </a:r>
          </a:p>
        </p:txBody>
      </p:sp>
      <p:pic>
        <p:nvPicPr>
          <p:cNvPr id="26" name="Picture 25" descr="Text&#10;&#10;Description automatically generated">
            <a:extLst>
              <a:ext uri="{FF2B5EF4-FFF2-40B4-BE49-F238E27FC236}">
                <a16:creationId xmlns:a16="http://schemas.microsoft.com/office/drawing/2014/main" id="{1A1394C1-5857-5137-6A31-2F069BB4C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396405"/>
            <a:ext cx="4953000" cy="1357832"/>
          </a:xfrm>
          <a:prstGeom prst="rect">
            <a:avLst/>
          </a:prstGeom>
        </p:spPr>
      </p:pic>
    </p:spTree>
    <p:extLst>
      <p:ext uri="{BB962C8B-B14F-4D97-AF65-F5344CB8AC3E}">
        <p14:creationId xmlns:p14="http://schemas.microsoft.com/office/powerpoint/2010/main" val="157807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srcRect l="570"/>
          <a:stretch>
            <a:fillRect/>
          </a:stretch>
        </p:blipFill>
        <p:spPr>
          <a:xfrm>
            <a:off x="3370166" y="3701597"/>
            <a:ext cx="11614250" cy="6585403"/>
          </a:xfrm>
          <a:prstGeom prst="rect">
            <a:avLst/>
          </a:prstGeom>
        </p:spPr>
      </p:pic>
      <p:sp>
        <p:nvSpPr>
          <p:cNvPr id="9" name="TextBox 9"/>
          <p:cNvSpPr txBox="1"/>
          <p:nvPr/>
        </p:nvSpPr>
        <p:spPr>
          <a:xfrm>
            <a:off x="2308718" y="2293624"/>
            <a:ext cx="13346700" cy="976630"/>
          </a:xfrm>
          <a:prstGeom prst="rect">
            <a:avLst/>
          </a:prstGeom>
        </p:spPr>
        <p:txBody>
          <a:bodyPr lIns="0" tIns="0" rIns="0" bIns="0" rtlCol="0" anchor="t">
            <a:spAutoFit/>
          </a:bodyPr>
          <a:lstStyle/>
          <a:p>
            <a:pPr algn="l">
              <a:lnSpc>
                <a:spcPts val="3919"/>
              </a:lnSpc>
            </a:pPr>
            <a:r>
              <a:rPr lang="en-US" sz="2799">
                <a:solidFill>
                  <a:srgbClr val="000000"/>
                </a:solidFill>
                <a:latin typeface="Open Sans"/>
              </a:rPr>
              <a:t>Auditing the 2021-22 templates to better understand what employees used and what we need to refresh for 2023. </a:t>
            </a:r>
          </a:p>
        </p:txBody>
      </p:sp>
      <p:sp>
        <p:nvSpPr>
          <p:cNvPr id="10" name="TextBox 10"/>
          <p:cNvSpPr txBox="1"/>
          <p:nvPr/>
        </p:nvSpPr>
        <p:spPr>
          <a:xfrm>
            <a:off x="2308718" y="1216401"/>
            <a:ext cx="10681712"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OUR TOOLS: </a:t>
            </a:r>
            <a:r>
              <a:rPr lang="en-US" sz="4999" b="1" spc="114" dirty="0">
                <a:solidFill>
                  <a:srgbClr val="202020"/>
                </a:solidFill>
                <a:latin typeface="Oswald" pitchFamily="2" charset="77"/>
              </a:rPr>
              <a:t>CANVA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srcRect/>
          <a:stretch>
            <a:fillRect/>
          </a:stretch>
        </p:blipFill>
        <p:spPr>
          <a:xfrm>
            <a:off x="2695660" y="2131934"/>
            <a:ext cx="12896679" cy="7614642"/>
          </a:xfrm>
          <a:prstGeom prst="rect">
            <a:avLst/>
          </a:prstGeom>
        </p:spPr>
      </p:pic>
      <p:sp>
        <p:nvSpPr>
          <p:cNvPr id="9" name="TextBox 9"/>
          <p:cNvSpPr txBox="1"/>
          <p:nvPr/>
        </p:nvSpPr>
        <p:spPr>
          <a:xfrm>
            <a:off x="2308718" y="1216401"/>
            <a:ext cx="7775780"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PUTTING </a:t>
            </a:r>
            <a:r>
              <a:rPr lang="en-US" sz="4999" spc="114" dirty="0">
                <a:solidFill>
                  <a:srgbClr val="202020"/>
                </a:solidFill>
                <a:latin typeface="Oswald" pitchFamily="2" charset="77"/>
              </a:rPr>
              <a:t>WEB</a:t>
            </a:r>
            <a:r>
              <a:rPr lang="en-US" sz="4999" spc="114" dirty="0">
                <a:solidFill>
                  <a:srgbClr val="202020"/>
                </a:solidFill>
                <a:latin typeface="Oswald"/>
              </a:rPr>
              <a:t> </a:t>
            </a:r>
            <a:r>
              <a:rPr lang="en-US" sz="4999" b="1" spc="114" dirty="0">
                <a:solidFill>
                  <a:srgbClr val="202020"/>
                </a:solidFill>
                <a:latin typeface="Oswald"/>
              </a:rPr>
              <a:t>IN CONTEXT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308718" y="1216401"/>
            <a:ext cx="7775780"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MOVING </a:t>
            </a:r>
            <a:r>
              <a:rPr lang="en-US" sz="4999" b="1" spc="114" dirty="0">
                <a:solidFill>
                  <a:srgbClr val="202020"/>
                </a:solidFill>
                <a:latin typeface="Oswald" pitchFamily="2" charset="77"/>
              </a:rPr>
              <a:t>FORWARD</a:t>
            </a:r>
            <a:r>
              <a:rPr lang="en-US" sz="4999" spc="114" dirty="0">
                <a:solidFill>
                  <a:srgbClr val="202020"/>
                </a:solidFill>
                <a:latin typeface="Oswald"/>
              </a:rPr>
              <a:t> </a:t>
            </a:r>
          </a:p>
        </p:txBody>
      </p:sp>
      <p:sp>
        <p:nvSpPr>
          <p:cNvPr id="9" name="TextBox 9"/>
          <p:cNvSpPr txBox="1"/>
          <p:nvPr/>
        </p:nvSpPr>
        <p:spPr>
          <a:xfrm>
            <a:off x="2308718" y="2622615"/>
            <a:ext cx="14478603" cy="5465535"/>
          </a:xfrm>
          <a:prstGeom prst="rect">
            <a:avLst/>
          </a:prstGeom>
        </p:spPr>
        <p:txBody>
          <a:bodyPr lIns="0" tIns="0" rIns="0" bIns="0" rtlCol="0" anchor="t">
            <a:spAutoFit/>
          </a:bodyPr>
          <a:lstStyle/>
          <a:p>
            <a:pPr>
              <a:lnSpc>
                <a:spcPts val="3779"/>
              </a:lnSpc>
            </a:pPr>
            <a:r>
              <a:rPr lang="en-US"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lift is huge and is a significant priority  to meet our goals and remain a trusted and reliable resource.</a:t>
            </a:r>
          </a:p>
          <a:p>
            <a:pPr>
              <a:lnSpc>
                <a:spcPts val="3219"/>
              </a:lnSpc>
            </a:pPr>
            <a:endParaRPr lang="en-US" sz="2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96562" lvl="1" indent="-248281">
              <a:lnSpc>
                <a:spcPts val="3219"/>
              </a:lnSpc>
              <a:buFont typeface="Arial"/>
              <a:buChar cha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Web Training</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Any state website must meet certain criteria and anyone with access to create web content should understand the tool they are using and the legal requirements. We are working on courses to help with this.</a:t>
            </a:r>
          </a:p>
          <a:p>
            <a:pPr marL="248281" lvl="1">
              <a:lnSpc>
                <a:spcPts val="3219"/>
              </a:lnSpc>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96562" lvl="1" indent="-248281">
              <a:lnSpc>
                <a:spcPts val="3219"/>
              </a:lnSpc>
              <a:buFont typeface="Arial"/>
              <a:buChar cha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Better Collaboration</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We have to work together. Extension employees are the experts on their content - we cannot update or create websites without their help. </a:t>
            </a:r>
          </a:p>
          <a:p>
            <a:pPr marL="248281" lvl="1">
              <a:lnSpc>
                <a:spcPts val="3219"/>
              </a:lnSpc>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96562" lvl="1" indent="-248281">
              <a:lnSpc>
                <a:spcPts val="3219"/>
              </a:lnSpc>
              <a:buFont typeface="Arial"/>
              <a:buChar cha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Accountability</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There are dozens of sites with content over 10 years old.</a:t>
            </a:r>
          </a:p>
          <a:p>
            <a:pPr marL="993125" lvl="2" indent="-331042">
              <a:lnSpc>
                <a:spcPts val="3219"/>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What happens when that person is "bored" of the site or too busy or leaves the institution? </a:t>
            </a:r>
          </a:p>
          <a:p>
            <a:pPr marL="993125" lvl="2" indent="-331042">
              <a:lnSpc>
                <a:spcPts val="3219"/>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What happens when sites are created outside of our requirements?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3405CED-667B-83D1-8904-763C905A0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82" y="0"/>
            <a:ext cx="18437382" cy="10371027"/>
          </a:xfrm>
          <a:prstGeom prst="rect">
            <a:avLst/>
          </a:prstGeom>
        </p:spPr>
      </p:pic>
      <p:pic>
        <p:nvPicPr>
          <p:cNvPr id="4" name="Picture 3" descr="Text&#10;&#10;Description automatically generated">
            <a:extLst>
              <a:ext uri="{FF2B5EF4-FFF2-40B4-BE49-F238E27FC236}">
                <a16:creationId xmlns:a16="http://schemas.microsoft.com/office/drawing/2014/main" id="{990EBA98-F448-56D1-AEDA-70AC607E5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883269"/>
            <a:ext cx="5415954" cy="2604487"/>
          </a:xfrm>
          <a:prstGeom prst="rect">
            <a:avLst/>
          </a:prstGeom>
        </p:spPr>
      </p:pic>
    </p:spTree>
    <p:extLst>
      <p:ext uri="{BB962C8B-B14F-4D97-AF65-F5344CB8AC3E}">
        <p14:creationId xmlns:p14="http://schemas.microsoft.com/office/powerpoint/2010/main" val="379107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3405CED-667B-83D1-8904-763C905A0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8437382" cy="10371027"/>
          </a:xfrm>
          <a:prstGeom prst="rect">
            <a:avLst/>
          </a:prstGeom>
        </p:spPr>
      </p:pic>
      <p:sp>
        <p:nvSpPr>
          <p:cNvPr id="2" name="TextBox 1">
            <a:extLst>
              <a:ext uri="{FF2B5EF4-FFF2-40B4-BE49-F238E27FC236}">
                <a16:creationId xmlns:a16="http://schemas.microsoft.com/office/drawing/2014/main" id="{4417551D-499A-9CE4-1C97-656565B51FE2}"/>
              </a:ext>
            </a:extLst>
          </p:cNvPr>
          <p:cNvSpPr txBox="1"/>
          <p:nvPr/>
        </p:nvSpPr>
        <p:spPr>
          <a:xfrm>
            <a:off x="1209243" y="5273531"/>
            <a:ext cx="6774065" cy="707886"/>
          </a:xfrm>
          <a:prstGeom prst="rect">
            <a:avLst/>
          </a:prstGeom>
          <a:noFill/>
        </p:spPr>
        <p:txBody>
          <a:bodyPr wrap="square" rtlCol="0">
            <a:spAutoFit/>
          </a:bodyPr>
          <a:lstStyle/>
          <a:p>
            <a:r>
              <a:rPr lang="en-US" sz="40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Katherine Hancock </a:t>
            </a:r>
          </a:p>
        </p:txBody>
      </p:sp>
      <p:sp>
        <p:nvSpPr>
          <p:cNvPr id="5" name="TextBox 4">
            <a:extLst>
              <a:ext uri="{FF2B5EF4-FFF2-40B4-BE49-F238E27FC236}">
                <a16:creationId xmlns:a16="http://schemas.microsoft.com/office/drawing/2014/main" id="{5E13AC41-6FB1-9EC0-988C-EB4BFB7C87FE}"/>
              </a:ext>
            </a:extLst>
          </p:cNvPr>
          <p:cNvSpPr txBox="1"/>
          <p:nvPr/>
        </p:nvSpPr>
        <p:spPr>
          <a:xfrm>
            <a:off x="1232210" y="6061844"/>
            <a:ext cx="5740831" cy="1200329"/>
          </a:xfrm>
          <a:prstGeom prst="rect">
            <a:avLst/>
          </a:prstGeom>
          <a:noFill/>
        </p:spPr>
        <p:txBody>
          <a:bodyPr wrap="square" rtlCol="0">
            <a:spAutoFit/>
          </a:bodyPr>
          <a:lstStyle/>
          <a:p>
            <a:r>
              <a:rPr lang="en-US" sz="24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Assistant Vice Chancellor for Marketing and Communications</a:t>
            </a:r>
            <a:b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id-ID" sz="24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AutoShape 14">
            <a:extLst>
              <a:ext uri="{FF2B5EF4-FFF2-40B4-BE49-F238E27FC236}">
                <a16:creationId xmlns:a16="http://schemas.microsoft.com/office/drawing/2014/main" id="{D8C69AC5-D53A-F2E0-9A83-685CE787CBD3}"/>
              </a:ext>
            </a:extLst>
          </p:cNvPr>
          <p:cNvSpPr/>
          <p:nvPr/>
        </p:nvSpPr>
        <p:spPr>
          <a:xfrm>
            <a:off x="1371600" y="1846636"/>
            <a:ext cx="1146934" cy="0"/>
          </a:xfrm>
          <a:prstGeom prst="line">
            <a:avLst/>
          </a:prstGeom>
          <a:ln w="38100" cap="flat">
            <a:solidFill>
              <a:srgbClr val="E4002B"/>
            </a:solidFill>
            <a:prstDash val="solid"/>
            <a:headEnd type="none" w="sm" len="sm"/>
            <a:tailEnd type="none" w="sm" len="sm"/>
          </a:ln>
        </p:spPr>
      </p:sp>
      <p:sp>
        <p:nvSpPr>
          <p:cNvPr id="19" name="TextBox 19">
            <a:extLst>
              <a:ext uri="{FF2B5EF4-FFF2-40B4-BE49-F238E27FC236}">
                <a16:creationId xmlns:a16="http://schemas.microsoft.com/office/drawing/2014/main" id="{7EC2C0B2-8E39-CF89-EFEF-73E9F953294B}"/>
              </a:ext>
            </a:extLst>
          </p:cNvPr>
          <p:cNvSpPr txBox="1"/>
          <p:nvPr/>
        </p:nvSpPr>
        <p:spPr>
          <a:xfrm>
            <a:off x="1270310" y="2408171"/>
            <a:ext cx="7492690" cy="2462213"/>
          </a:xfrm>
          <a:prstGeom prst="rect">
            <a:avLst/>
          </a:prstGeom>
        </p:spPr>
        <p:txBody>
          <a:bodyPr wrap="square" lIns="0" tIns="0" rIns="0" bIns="0" rtlCol="0" anchor="t">
            <a:spAutoFit/>
          </a:bodyPr>
          <a:lstStyle/>
          <a:p>
            <a:r>
              <a:rPr lang="en-US" sz="8000" dirty="0">
                <a:solidFill>
                  <a:schemeClr val="bg1"/>
                </a:solidFill>
                <a:effectLst/>
                <a:latin typeface="Oswald Medium" pitchFamily="2" charset="77"/>
              </a:rPr>
              <a:t>MARKETING &amp; COMMUNICATIONS</a:t>
            </a:r>
          </a:p>
        </p:txBody>
      </p:sp>
      <p:pic>
        <p:nvPicPr>
          <p:cNvPr id="11" name="Picture 10" descr="A person holding a paper&#10;&#10;Description automatically generated with low confidence">
            <a:extLst>
              <a:ext uri="{FF2B5EF4-FFF2-40B4-BE49-F238E27FC236}">
                <a16:creationId xmlns:a16="http://schemas.microsoft.com/office/drawing/2014/main" id="{1BDB03E0-1231-41D7-EAB6-6F853EFF36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92441" y="1"/>
            <a:ext cx="3702374" cy="3209492"/>
          </a:xfrm>
          <a:prstGeom prst="rect">
            <a:avLst/>
          </a:prstGeom>
        </p:spPr>
      </p:pic>
      <p:pic>
        <p:nvPicPr>
          <p:cNvPr id="22" name="Picture 21" descr="A group of people in lab coats&#10;&#10;Description automatically generated with low confidence">
            <a:extLst>
              <a:ext uri="{FF2B5EF4-FFF2-40B4-BE49-F238E27FC236}">
                <a16:creationId xmlns:a16="http://schemas.microsoft.com/office/drawing/2014/main" id="{A456F721-07C1-9E0D-5C36-0B88AF6C81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69829" y="6741187"/>
            <a:ext cx="4774968" cy="3629840"/>
          </a:xfrm>
          <a:prstGeom prst="rect">
            <a:avLst/>
          </a:prstGeom>
        </p:spPr>
      </p:pic>
      <p:pic>
        <p:nvPicPr>
          <p:cNvPr id="28" name="Picture 27" descr="A picture containing person, food, plant, dish&#10;&#10;Description automatically generated">
            <a:extLst>
              <a:ext uri="{FF2B5EF4-FFF2-40B4-BE49-F238E27FC236}">
                <a16:creationId xmlns:a16="http://schemas.microsoft.com/office/drawing/2014/main" id="{9A7A10FB-ED5A-3147-2202-D4CED7CB053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92441" y="3417939"/>
            <a:ext cx="3702374" cy="3144408"/>
          </a:xfrm>
          <a:prstGeom prst="rect">
            <a:avLst/>
          </a:prstGeom>
        </p:spPr>
      </p:pic>
      <p:pic>
        <p:nvPicPr>
          <p:cNvPr id="30" name="Picture 29">
            <a:extLst>
              <a:ext uri="{FF2B5EF4-FFF2-40B4-BE49-F238E27FC236}">
                <a16:creationId xmlns:a16="http://schemas.microsoft.com/office/drawing/2014/main" id="{5BD6158F-C9BB-2295-BF47-DF76AAC8AA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70424" y="0"/>
            <a:ext cx="4774373" cy="6562346"/>
          </a:xfrm>
          <a:prstGeom prst="rect">
            <a:avLst/>
          </a:prstGeom>
        </p:spPr>
      </p:pic>
      <p:sp>
        <p:nvSpPr>
          <p:cNvPr id="32" name="Freeform 3">
            <a:extLst>
              <a:ext uri="{FF2B5EF4-FFF2-40B4-BE49-F238E27FC236}">
                <a16:creationId xmlns:a16="http://schemas.microsoft.com/office/drawing/2014/main" id="{42C70E8A-3A8C-1284-EF8F-A4BACF14FDBC}"/>
              </a:ext>
            </a:extLst>
          </p:cNvPr>
          <p:cNvSpPr/>
          <p:nvPr/>
        </p:nvSpPr>
        <p:spPr>
          <a:xfrm>
            <a:off x="0" y="1846635"/>
            <a:ext cx="393079" cy="5963857"/>
          </a:xfrm>
          <a:custGeom>
            <a:avLst/>
            <a:gdLst/>
            <a:ahLst/>
            <a:cxnLst/>
            <a:rect l="l" t="t" r="r" b="b"/>
            <a:pathLst>
              <a:path w="377512" h="5285655">
                <a:moveTo>
                  <a:pt x="0" y="0"/>
                </a:moveTo>
                <a:lnTo>
                  <a:pt x="377512" y="0"/>
                </a:lnTo>
                <a:lnTo>
                  <a:pt x="377512" y="5285655"/>
                </a:lnTo>
                <a:lnTo>
                  <a:pt x="0" y="5285655"/>
                </a:lnTo>
                <a:close/>
              </a:path>
            </a:pathLst>
          </a:custGeom>
          <a:solidFill>
            <a:schemeClr val="bg1"/>
          </a:solidFill>
        </p:spPr>
      </p:sp>
      <p:pic>
        <p:nvPicPr>
          <p:cNvPr id="3" name="Picture 2" descr="Text&#10;&#10;Description automatically generated">
            <a:extLst>
              <a:ext uri="{FF2B5EF4-FFF2-40B4-BE49-F238E27FC236}">
                <a16:creationId xmlns:a16="http://schemas.microsoft.com/office/drawing/2014/main" id="{71FBDEDA-8164-CEB9-168F-A39953A183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6901116"/>
            <a:ext cx="4953000" cy="1357832"/>
          </a:xfrm>
          <a:prstGeom prst="rect">
            <a:avLst/>
          </a:prstGeom>
        </p:spPr>
      </p:pic>
    </p:spTree>
    <p:extLst>
      <p:ext uri="{BB962C8B-B14F-4D97-AF65-F5344CB8AC3E}">
        <p14:creationId xmlns:p14="http://schemas.microsoft.com/office/powerpoint/2010/main" val="27399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4768"/>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ADC54E4-856B-AABE-3E75-F064BC994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22286" y="3829050"/>
            <a:ext cx="2332265" cy="6457950"/>
          </a:xfrm>
          <a:prstGeom prst="rect">
            <a:avLst/>
          </a:prstGeom>
        </p:spPr>
      </p:pic>
      <p:pic>
        <p:nvPicPr>
          <p:cNvPr id="13" name="Picture 12" descr="Background pattern&#10;&#10;Description automatically generated">
            <a:extLst>
              <a:ext uri="{FF2B5EF4-FFF2-40B4-BE49-F238E27FC236}">
                <a16:creationId xmlns:a16="http://schemas.microsoft.com/office/drawing/2014/main" id="{4A774A9B-6875-D629-E685-DB8AD3A0484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6086"/>
                    </a14:imgEffect>
                    <a14:imgEffect>
                      <a14:saturation sat="0"/>
                    </a14:imgEffect>
                  </a14:imgLayer>
                </a14:imgProps>
              </a:ext>
              <a:ext uri="{28A0092B-C50C-407E-A947-70E740481C1C}">
                <a14:useLocalDpi xmlns:a14="http://schemas.microsoft.com/office/drawing/2010/main"/>
              </a:ext>
            </a:extLst>
          </a:blip>
          <a:srcRect/>
          <a:stretch/>
        </p:blipFill>
        <p:spPr>
          <a:xfrm>
            <a:off x="13002769" y="0"/>
            <a:ext cx="2332265" cy="6457950"/>
          </a:xfrm>
          <a:prstGeom prst="rect">
            <a:avLst/>
          </a:prstGeom>
        </p:spPr>
      </p:pic>
      <p:sp>
        <p:nvSpPr>
          <p:cNvPr id="41" name="TextBox 19">
            <a:extLst>
              <a:ext uri="{FF2B5EF4-FFF2-40B4-BE49-F238E27FC236}">
                <a16:creationId xmlns:a16="http://schemas.microsoft.com/office/drawing/2014/main" id="{4BA98C0F-DB7F-3CF4-B9E3-E45756F19C97}"/>
              </a:ext>
            </a:extLst>
          </p:cNvPr>
          <p:cNvSpPr txBox="1"/>
          <p:nvPr/>
        </p:nvSpPr>
        <p:spPr>
          <a:xfrm>
            <a:off x="784054" y="1301659"/>
            <a:ext cx="9579145" cy="854529"/>
          </a:xfrm>
          <a:prstGeom prst="rect">
            <a:avLst/>
          </a:prstGeom>
        </p:spPr>
        <p:txBody>
          <a:bodyPr wrap="square" lIns="0" tIns="0" rIns="0" bIns="0" rtlCol="0" anchor="t">
            <a:spAutoFit/>
          </a:bodyPr>
          <a:lstStyle/>
          <a:p>
            <a:pPr>
              <a:lnSpc>
                <a:spcPts val="7170"/>
              </a:lnSpc>
            </a:pPr>
            <a:r>
              <a:rPr lang="en-US" sz="5400" b="1" dirty="0">
                <a:solidFill>
                  <a:srgbClr val="580000"/>
                </a:solidFill>
                <a:effectLst/>
                <a:latin typeface="Oswald Light" pitchFamily="2" charset="77"/>
              </a:rPr>
              <a:t>New Approach </a:t>
            </a:r>
            <a:r>
              <a:rPr lang="en-US" sz="5400" dirty="0">
                <a:solidFill>
                  <a:srgbClr val="580000"/>
                </a:solidFill>
                <a:effectLst/>
                <a:latin typeface="Oswald Light" pitchFamily="2" charset="77"/>
              </a:rPr>
              <a:t>to Strategy and Service</a:t>
            </a:r>
            <a:endParaRPr lang="en-US" sz="5000" spc="144" dirty="0">
              <a:solidFill>
                <a:srgbClr val="580000"/>
              </a:solidFill>
              <a:latin typeface="Oswald Medium" pitchFamily="2" charset="77"/>
            </a:endParaRPr>
          </a:p>
        </p:txBody>
      </p:sp>
      <p:sp>
        <p:nvSpPr>
          <p:cNvPr id="4" name="TextBox 3">
            <a:extLst>
              <a:ext uri="{FF2B5EF4-FFF2-40B4-BE49-F238E27FC236}">
                <a16:creationId xmlns:a16="http://schemas.microsoft.com/office/drawing/2014/main" id="{4F47DEB7-3804-5D00-2BC1-100CFEAD6FDD}"/>
              </a:ext>
            </a:extLst>
          </p:cNvPr>
          <p:cNvSpPr txBox="1"/>
          <p:nvPr/>
        </p:nvSpPr>
        <p:spPr>
          <a:xfrm>
            <a:off x="647126" y="3250674"/>
            <a:ext cx="11035858" cy="3785652"/>
          </a:xfrm>
          <a:prstGeom prst="rect">
            <a:avLst/>
          </a:prstGeom>
          <a:noFill/>
        </p:spPr>
        <p:txBody>
          <a:bodyPr wrap="square">
            <a:spAutoFit/>
          </a:bodyPr>
          <a:lstStyle/>
          <a:p>
            <a:r>
              <a:rPr lang="en-US" sz="4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Stronger </a:t>
            </a:r>
            <a:r>
              <a:rPr lang="en-US" sz="40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together</a:t>
            </a:r>
          </a:p>
          <a:p>
            <a:endParaRPr lang="en-US"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sz="40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More tools, more resources:</a:t>
            </a:r>
            <a:r>
              <a:rPr lang="en-US" sz="4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We are </a:t>
            </a:r>
            <a:r>
              <a:rPr lang="en-US" sz="4000" b="0" i="0" u="sng"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all</a:t>
            </a:r>
            <a:r>
              <a:rPr lang="en-US" sz="4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stewards of the brand!</a:t>
            </a:r>
          </a:p>
          <a:p>
            <a:endParaRPr lang="en-US"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sz="40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Aligning platforms: </a:t>
            </a:r>
            <a:r>
              <a:rPr lang="en-US" sz="40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Websites, news, events</a:t>
            </a:r>
            <a:endParaRPr lang="en-US" sz="4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AutoShape 12">
            <a:extLst>
              <a:ext uri="{FF2B5EF4-FFF2-40B4-BE49-F238E27FC236}">
                <a16:creationId xmlns:a16="http://schemas.microsoft.com/office/drawing/2014/main" id="{7FF5E652-E0EC-11A8-3435-529C14843A62}"/>
              </a:ext>
            </a:extLst>
          </p:cNvPr>
          <p:cNvSpPr/>
          <p:nvPr/>
        </p:nvSpPr>
        <p:spPr>
          <a:xfrm>
            <a:off x="-381000" y="1181100"/>
            <a:ext cx="6289706" cy="0"/>
          </a:xfrm>
          <a:prstGeom prst="line">
            <a:avLst/>
          </a:prstGeom>
          <a:ln w="38100" cap="flat">
            <a:solidFill>
              <a:srgbClr val="E4002B"/>
            </a:solidFill>
            <a:prstDash val="solid"/>
            <a:headEnd type="none" w="sm" len="sm"/>
            <a:tailEnd type="none" w="sm" len="sm"/>
          </a:ln>
        </p:spPr>
      </p:sp>
    </p:spTree>
    <p:extLst>
      <p:ext uri="{BB962C8B-B14F-4D97-AF65-F5344CB8AC3E}">
        <p14:creationId xmlns:p14="http://schemas.microsoft.com/office/powerpoint/2010/main" val="427647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TextBox 3"/>
          <p:cNvSpPr txBox="1"/>
          <p:nvPr/>
        </p:nvSpPr>
        <p:spPr>
          <a:xfrm>
            <a:off x="2308718" y="1216401"/>
            <a:ext cx="5676161"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WHO </a:t>
            </a:r>
            <a:r>
              <a:rPr lang="en-US" sz="4999" spc="114" dirty="0">
                <a:solidFill>
                  <a:srgbClr val="202020"/>
                </a:solidFill>
                <a:latin typeface="Oswald" pitchFamily="2" charset="77"/>
                <a:ea typeface="Open Sans" panose="020B0606030504020204" pitchFamily="34" charset="0"/>
                <a:cs typeface="Open Sans" panose="020B0606030504020204" pitchFamily="34" charset="0"/>
              </a:rPr>
              <a:t>WE</a:t>
            </a:r>
            <a:r>
              <a:rPr lang="en-US" sz="4999" spc="114" dirty="0">
                <a:solidFill>
                  <a:srgbClr val="202020"/>
                </a:solidFill>
                <a:latin typeface="Oswald"/>
              </a:rPr>
              <a:t> ARE</a:t>
            </a:r>
          </a:p>
        </p:txBody>
      </p:sp>
      <p:sp>
        <p:nvSpPr>
          <p:cNvPr id="4" name="AutoShape 4"/>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5" name="Group 5"/>
          <p:cNvGrpSpPr/>
          <p:nvPr/>
        </p:nvGrpSpPr>
        <p:grpSpPr>
          <a:xfrm>
            <a:off x="0" y="1028700"/>
            <a:ext cx="393079" cy="5503612"/>
            <a:chOff x="0" y="0"/>
            <a:chExt cx="377512" cy="5285655"/>
          </a:xfrm>
        </p:grpSpPr>
        <p:sp>
          <p:nvSpPr>
            <p:cNvPr id="6" name="Freeform 6"/>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308718" y="2504374"/>
            <a:ext cx="14478603" cy="869951"/>
          </a:xfrm>
          <a:prstGeom prst="rect">
            <a:avLst/>
          </a:prstGeom>
        </p:spPr>
        <p:txBody>
          <a:bodyPr lIns="0" tIns="0" rIns="0" bIns="0" rtlCol="0" anchor="t">
            <a:spAutoFit/>
          </a:bodyPr>
          <a:lstStyle/>
          <a:p>
            <a:pPr algn="ctr">
              <a:lnSpc>
                <a:spcPts val="4479"/>
              </a:lnSpc>
            </a:pPr>
            <a:r>
              <a:rPr lang="en-US" sz="3199">
                <a:solidFill>
                  <a:srgbClr val="000000"/>
                </a:solidFill>
                <a:latin typeface="Open Sans Bold"/>
              </a:rPr>
              <a:t>Katherine Hancock</a:t>
            </a:r>
          </a:p>
          <a:p>
            <a:pPr algn="ctr">
              <a:lnSpc>
                <a:spcPts val="2519"/>
              </a:lnSpc>
            </a:pPr>
            <a:r>
              <a:rPr lang="en-US" sz="1799">
                <a:solidFill>
                  <a:srgbClr val="000000"/>
                </a:solidFill>
                <a:latin typeface="Open Sans"/>
              </a:rPr>
              <a:t>Assistant Vice Chancellor, Marketing and Communications</a:t>
            </a:r>
          </a:p>
        </p:txBody>
      </p:sp>
      <p:sp>
        <p:nvSpPr>
          <p:cNvPr id="10" name="TextBox 10"/>
          <p:cNvSpPr txBox="1"/>
          <p:nvPr/>
        </p:nvSpPr>
        <p:spPr>
          <a:xfrm>
            <a:off x="7524477" y="4031398"/>
            <a:ext cx="4047085" cy="3464752"/>
          </a:xfrm>
          <a:prstGeom prst="rect">
            <a:avLst/>
          </a:prstGeom>
        </p:spPr>
        <p:txBody>
          <a:bodyPr lIns="0" tIns="0" rIns="0" bIns="0" rtlCol="0" anchor="t">
            <a:spAutoFit/>
          </a:bodyPr>
          <a:lstStyle/>
          <a:p>
            <a:pPr algn="ctr">
              <a:lnSpc>
                <a:spcPts val="4479"/>
              </a:lnSpc>
            </a:pPr>
            <a:r>
              <a:rPr lang="en-US" sz="3199">
                <a:solidFill>
                  <a:srgbClr val="000000"/>
                </a:solidFill>
                <a:latin typeface="Open Sans Bold"/>
              </a:rPr>
              <a:t>Mary Leigh Meyer</a:t>
            </a:r>
          </a:p>
          <a:p>
            <a:pPr algn="ctr">
              <a:lnSpc>
                <a:spcPts val="2520"/>
              </a:lnSpc>
            </a:pPr>
            <a:r>
              <a:rPr lang="en-US" sz="1800">
                <a:solidFill>
                  <a:srgbClr val="000000"/>
                </a:solidFill>
                <a:latin typeface="Open Sans Italics"/>
              </a:rPr>
              <a:t>Assistant Director, Communications</a:t>
            </a:r>
          </a:p>
          <a:p>
            <a:pPr algn="ctr">
              <a:lnSpc>
                <a:spcPts val="2520"/>
              </a:lnSpc>
            </a:pPr>
            <a:endParaRPr lang="en-US" sz="1800">
              <a:solidFill>
                <a:srgbClr val="000000"/>
              </a:solidFill>
              <a:latin typeface="Open Sans Italics"/>
            </a:endParaRPr>
          </a:p>
          <a:p>
            <a:pPr algn="ctr">
              <a:lnSpc>
                <a:spcPts val="3716"/>
              </a:lnSpc>
            </a:pPr>
            <a:r>
              <a:rPr lang="en-US" sz="2099">
                <a:solidFill>
                  <a:srgbClr val="000000"/>
                </a:solidFill>
                <a:latin typeface="Open Sans"/>
              </a:rPr>
              <a:t>Messaging</a:t>
            </a:r>
          </a:p>
          <a:p>
            <a:pPr algn="ctr">
              <a:lnSpc>
                <a:spcPts val="3716"/>
              </a:lnSpc>
            </a:pPr>
            <a:r>
              <a:rPr lang="en-US" sz="2099">
                <a:solidFill>
                  <a:srgbClr val="000000"/>
                </a:solidFill>
                <a:latin typeface="Open Sans"/>
              </a:rPr>
              <a:t>Social Media</a:t>
            </a:r>
          </a:p>
          <a:p>
            <a:pPr algn="ctr">
              <a:lnSpc>
                <a:spcPts val="3716"/>
              </a:lnSpc>
            </a:pPr>
            <a:r>
              <a:rPr lang="en-US" sz="2099">
                <a:solidFill>
                  <a:srgbClr val="000000"/>
                </a:solidFill>
                <a:latin typeface="Open Sans"/>
              </a:rPr>
              <a:t>Editorial Calendar</a:t>
            </a:r>
          </a:p>
          <a:p>
            <a:pPr algn="ctr">
              <a:lnSpc>
                <a:spcPts val="3716"/>
              </a:lnSpc>
            </a:pPr>
            <a:r>
              <a:rPr lang="en-US" sz="2099">
                <a:solidFill>
                  <a:srgbClr val="000000"/>
                </a:solidFill>
                <a:latin typeface="Open Sans"/>
              </a:rPr>
              <a:t>Digital Communications</a:t>
            </a:r>
          </a:p>
          <a:p>
            <a:pPr algn="ctr">
              <a:lnSpc>
                <a:spcPts val="3716"/>
              </a:lnSpc>
            </a:pPr>
            <a:r>
              <a:rPr lang="en-US" sz="2099">
                <a:solidFill>
                  <a:srgbClr val="000000"/>
                </a:solidFill>
                <a:latin typeface="Open Sans"/>
              </a:rPr>
              <a:t>Media Relations</a:t>
            </a:r>
          </a:p>
        </p:txBody>
      </p:sp>
      <p:sp>
        <p:nvSpPr>
          <p:cNvPr id="11" name="TextBox 11"/>
          <p:cNvSpPr txBox="1"/>
          <p:nvPr/>
        </p:nvSpPr>
        <p:spPr>
          <a:xfrm>
            <a:off x="1405124" y="4031398"/>
            <a:ext cx="5531672" cy="3931477"/>
          </a:xfrm>
          <a:prstGeom prst="rect">
            <a:avLst/>
          </a:prstGeom>
        </p:spPr>
        <p:txBody>
          <a:bodyPr lIns="0" tIns="0" rIns="0" bIns="0" rtlCol="0" anchor="t">
            <a:spAutoFit/>
          </a:bodyPr>
          <a:lstStyle/>
          <a:p>
            <a:pPr algn="ctr">
              <a:lnSpc>
                <a:spcPts val="4479"/>
              </a:lnSpc>
            </a:pPr>
            <a:r>
              <a:rPr lang="en-US" sz="3199">
                <a:solidFill>
                  <a:srgbClr val="000000"/>
                </a:solidFill>
                <a:latin typeface="Open Sans Bold"/>
              </a:rPr>
              <a:t>Kim Topp</a:t>
            </a:r>
          </a:p>
          <a:p>
            <a:pPr algn="ctr">
              <a:lnSpc>
                <a:spcPts val="2520"/>
              </a:lnSpc>
            </a:pPr>
            <a:r>
              <a:rPr lang="en-US" sz="1800">
                <a:solidFill>
                  <a:srgbClr val="000000"/>
                </a:solidFill>
                <a:latin typeface="Open Sans Italics"/>
              </a:rPr>
              <a:t>Associate Director, Marketing and Communications</a:t>
            </a:r>
          </a:p>
          <a:p>
            <a:pPr algn="ctr">
              <a:lnSpc>
                <a:spcPts val="2520"/>
              </a:lnSpc>
            </a:pPr>
            <a:endParaRPr lang="en-US" sz="1800">
              <a:solidFill>
                <a:srgbClr val="000000"/>
              </a:solidFill>
              <a:latin typeface="Open Sans Italics"/>
            </a:endParaRPr>
          </a:p>
          <a:p>
            <a:pPr algn="ctr">
              <a:lnSpc>
                <a:spcPts val="3716"/>
              </a:lnSpc>
            </a:pPr>
            <a:r>
              <a:rPr lang="en-US" sz="2099">
                <a:solidFill>
                  <a:srgbClr val="000000"/>
                </a:solidFill>
                <a:latin typeface="Open Sans"/>
              </a:rPr>
              <a:t>Web Management</a:t>
            </a:r>
          </a:p>
          <a:p>
            <a:pPr algn="ctr">
              <a:lnSpc>
                <a:spcPts val="3716"/>
              </a:lnSpc>
            </a:pPr>
            <a:r>
              <a:rPr lang="en-US" sz="2099">
                <a:solidFill>
                  <a:srgbClr val="000000"/>
                </a:solidFill>
                <a:latin typeface="Open Sans"/>
              </a:rPr>
              <a:t>Marketing</a:t>
            </a:r>
          </a:p>
          <a:p>
            <a:pPr algn="ctr">
              <a:lnSpc>
                <a:spcPts val="3716"/>
              </a:lnSpc>
            </a:pPr>
            <a:r>
              <a:rPr lang="en-US" sz="2099">
                <a:solidFill>
                  <a:srgbClr val="000000"/>
                </a:solidFill>
                <a:latin typeface="Open Sans"/>
              </a:rPr>
              <a:t>Web Operations</a:t>
            </a:r>
          </a:p>
          <a:p>
            <a:pPr algn="ctr">
              <a:lnSpc>
                <a:spcPts val="3716"/>
              </a:lnSpc>
            </a:pPr>
            <a:r>
              <a:rPr lang="en-US" sz="2099">
                <a:solidFill>
                  <a:srgbClr val="000000"/>
                </a:solidFill>
                <a:latin typeface="Open Sans"/>
              </a:rPr>
              <a:t>Web Initiatives</a:t>
            </a:r>
          </a:p>
          <a:p>
            <a:pPr algn="ctr">
              <a:lnSpc>
                <a:spcPts val="3716"/>
              </a:lnSpc>
            </a:pPr>
            <a:r>
              <a:rPr lang="en-US" sz="2099">
                <a:solidFill>
                  <a:srgbClr val="000000"/>
                </a:solidFill>
                <a:latin typeface="Open Sans"/>
              </a:rPr>
              <a:t>Brand and Graphics</a:t>
            </a:r>
          </a:p>
          <a:p>
            <a:pPr algn="ctr">
              <a:lnSpc>
                <a:spcPts val="3716"/>
              </a:lnSpc>
            </a:pPr>
            <a:r>
              <a:rPr lang="en-US" sz="2099">
                <a:solidFill>
                  <a:srgbClr val="000000"/>
                </a:solidFill>
                <a:latin typeface="Open Sans"/>
              </a:rPr>
              <a:t>Photo/VIdeo</a:t>
            </a:r>
          </a:p>
        </p:txBody>
      </p:sp>
      <p:sp>
        <p:nvSpPr>
          <p:cNvPr id="12" name="TextBox 12"/>
          <p:cNvSpPr txBox="1"/>
          <p:nvPr/>
        </p:nvSpPr>
        <p:spPr>
          <a:xfrm>
            <a:off x="12162112" y="3917098"/>
            <a:ext cx="5886396" cy="2094167"/>
          </a:xfrm>
          <a:prstGeom prst="rect">
            <a:avLst/>
          </a:prstGeom>
        </p:spPr>
        <p:txBody>
          <a:bodyPr lIns="0" tIns="0" rIns="0" bIns="0" rtlCol="0" anchor="t">
            <a:spAutoFit/>
          </a:bodyPr>
          <a:lstStyle/>
          <a:p>
            <a:pPr algn="ctr">
              <a:lnSpc>
                <a:spcPts val="5664"/>
              </a:lnSpc>
            </a:pPr>
            <a:r>
              <a:rPr lang="en-US" sz="3200">
                <a:solidFill>
                  <a:srgbClr val="000000"/>
                </a:solidFill>
                <a:latin typeface="Open Sans Bold"/>
              </a:rPr>
              <a:t>Additional Areas</a:t>
            </a:r>
          </a:p>
          <a:p>
            <a:pPr algn="ctr">
              <a:lnSpc>
                <a:spcPts val="3716"/>
              </a:lnSpc>
            </a:pPr>
            <a:r>
              <a:rPr lang="en-US" sz="2099">
                <a:solidFill>
                  <a:srgbClr val="000000"/>
                </a:solidFill>
                <a:latin typeface="Open Sans"/>
              </a:rPr>
              <a:t>Internal/Executive Communications</a:t>
            </a:r>
          </a:p>
          <a:p>
            <a:pPr algn="ctr">
              <a:lnSpc>
                <a:spcPts val="3716"/>
              </a:lnSpc>
            </a:pPr>
            <a:r>
              <a:rPr lang="en-US" sz="2099">
                <a:solidFill>
                  <a:srgbClr val="000000"/>
                </a:solidFill>
                <a:latin typeface="Open Sans"/>
              </a:rPr>
              <a:t>Research Communications</a:t>
            </a:r>
          </a:p>
          <a:p>
            <a:pPr algn="ctr">
              <a:lnSpc>
                <a:spcPts val="3716"/>
              </a:lnSpc>
            </a:pPr>
            <a:r>
              <a:rPr lang="en-US" sz="2099">
                <a:solidFill>
                  <a:srgbClr val="000000"/>
                </a:solidFill>
                <a:latin typeface="Open Sans"/>
              </a:rPr>
              <a:t>Departmental Communications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7317" t="48523" r="8495" b="6341"/>
          <a:stretch/>
        </p:blipFill>
        <p:spPr>
          <a:xfrm>
            <a:off x="18661" y="3383942"/>
            <a:ext cx="18288000" cy="5143500"/>
          </a:xfrm>
          <a:prstGeom prst="rect">
            <a:avLst/>
          </a:prstGeom>
        </p:spPr>
      </p:pic>
      <p:sp>
        <p:nvSpPr>
          <p:cNvPr id="3" name="AutoShape 3"/>
          <p:cNvSpPr/>
          <p:nvPr/>
        </p:nvSpPr>
        <p:spPr>
          <a:xfrm>
            <a:off x="0" y="9117959"/>
            <a:ext cx="948237" cy="0"/>
          </a:xfrm>
          <a:prstGeom prst="line">
            <a:avLst/>
          </a:prstGeom>
          <a:ln w="19050" cap="flat">
            <a:solidFill>
              <a:srgbClr val="9C2F2F"/>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8618241"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srcRect l="4881" r="4881" b="8876"/>
          <a:stretch>
            <a:fillRect/>
          </a:stretch>
        </p:blipFill>
        <p:spPr>
          <a:xfrm>
            <a:off x="9372600" y="3745516"/>
            <a:ext cx="8609406" cy="6132953"/>
          </a:xfrm>
          <a:prstGeom prst="rect">
            <a:avLst/>
          </a:prstGeom>
        </p:spPr>
      </p:pic>
      <p:sp>
        <p:nvSpPr>
          <p:cNvPr id="9" name="TextBox 9"/>
          <p:cNvSpPr txBox="1"/>
          <p:nvPr/>
        </p:nvSpPr>
        <p:spPr>
          <a:xfrm>
            <a:off x="2304053" y="3246944"/>
            <a:ext cx="6741687" cy="7071936"/>
          </a:xfrm>
          <a:prstGeom prst="rect">
            <a:avLst/>
          </a:prstGeom>
        </p:spPr>
        <p:txBody>
          <a:bodyPr lIns="0" tIns="0" rIns="0" bIns="0" rtlCol="0" anchor="t">
            <a:spAutoFit/>
          </a:bodyPr>
          <a:lstStyle/>
          <a:p>
            <a:pPr>
              <a:lnSpc>
                <a:spcPts val="3640"/>
              </a:lnSpc>
            </a:pPr>
            <a:r>
              <a:rPr lang="en-US"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News and Storytelling</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We want to know what is going on!</a:t>
            </a:r>
          </a:p>
          <a:p>
            <a:pPr>
              <a:lnSpc>
                <a:spcPts val="2239"/>
              </a:lnSpc>
            </a:pPr>
            <a:endPar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3640"/>
              </a:lnSpc>
            </a:pPr>
            <a:r>
              <a:rPr lang="en-US"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Media Relations</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We want to get our expertise in the news!</a:t>
            </a:r>
          </a:p>
          <a:p>
            <a:pPr>
              <a:lnSpc>
                <a:spcPts val="2239"/>
              </a:lnSpc>
            </a:pPr>
            <a:endPar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3640"/>
              </a:lnSpc>
            </a:pPr>
            <a:r>
              <a:rPr lang="en-US"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Social Media</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We want to engage our community!</a:t>
            </a:r>
          </a:p>
          <a:p>
            <a:pPr>
              <a:lnSpc>
                <a:spcPts val="2239"/>
              </a:lnSpc>
            </a:pPr>
            <a:endPar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ts val="3640"/>
              </a:lnSpc>
            </a:pPr>
            <a:r>
              <a:rPr lang="en-US" sz="3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Crisis Communications</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We want to protect our brands!</a:t>
            </a:r>
          </a:p>
          <a:p>
            <a:pPr>
              <a:lnSpc>
                <a:spcPts val="2239"/>
              </a:lnSpc>
            </a:pPr>
            <a:endParaRPr lang="en-US" sz="2600" dirty="0">
              <a:solidFill>
                <a:srgbClr val="000000"/>
              </a:solidFill>
              <a:latin typeface="Open Sans"/>
            </a:endParaRPr>
          </a:p>
          <a:p>
            <a:pPr>
              <a:lnSpc>
                <a:spcPts val="4479"/>
              </a:lnSpc>
            </a:pPr>
            <a:endParaRPr lang="en-US" sz="2600" dirty="0">
              <a:solidFill>
                <a:srgbClr val="000000"/>
              </a:solidFill>
              <a:latin typeface="Open Sans"/>
            </a:endParaRPr>
          </a:p>
          <a:p>
            <a:pPr>
              <a:lnSpc>
                <a:spcPts val="4479"/>
              </a:lnSpc>
            </a:pPr>
            <a:endParaRPr lang="en-US" sz="2600" dirty="0">
              <a:solidFill>
                <a:srgbClr val="000000"/>
              </a:solidFill>
              <a:latin typeface="Open Sans"/>
            </a:endParaRPr>
          </a:p>
          <a:p>
            <a:pPr>
              <a:lnSpc>
                <a:spcPts val="4479"/>
              </a:lnSpc>
            </a:pPr>
            <a:endParaRPr lang="en-US" sz="2600" dirty="0">
              <a:solidFill>
                <a:srgbClr val="000000"/>
              </a:solidFill>
              <a:latin typeface="Open Sans"/>
            </a:endParaRPr>
          </a:p>
          <a:p>
            <a:pPr>
              <a:lnSpc>
                <a:spcPts val="4479"/>
              </a:lnSpc>
            </a:pPr>
            <a:endParaRPr lang="en-US" sz="2600" dirty="0">
              <a:solidFill>
                <a:srgbClr val="000000"/>
              </a:solidFill>
              <a:latin typeface="Open Sans"/>
            </a:endParaRPr>
          </a:p>
        </p:txBody>
      </p:sp>
      <p:sp>
        <p:nvSpPr>
          <p:cNvPr id="10" name="TextBox 10"/>
          <p:cNvSpPr txBox="1"/>
          <p:nvPr/>
        </p:nvSpPr>
        <p:spPr>
          <a:xfrm>
            <a:off x="2308718" y="1216401"/>
            <a:ext cx="9707110" cy="836511"/>
          </a:xfrm>
          <a:prstGeom prst="rect">
            <a:avLst/>
          </a:prstGeom>
        </p:spPr>
        <p:txBody>
          <a:bodyPr lIns="0" tIns="0" rIns="0" bIns="0" rtlCol="0" anchor="t">
            <a:spAutoFit/>
          </a:bodyPr>
          <a:lstStyle/>
          <a:p>
            <a:pPr>
              <a:lnSpc>
                <a:spcPts val="7170"/>
              </a:lnSpc>
            </a:pPr>
            <a:r>
              <a:rPr lang="en-US" sz="4800" b="1" dirty="0">
                <a:solidFill>
                  <a:srgbClr val="580000"/>
                </a:solidFill>
                <a:effectLst/>
                <a:latin typeface="Oswald" pitchFamily="2" charset="77"/>
              </a:rPr>
              <a:t>Your stories </a:t>
            </a:r>
            <a:r>
              <a:rPr lang="en-US" sz="4800" dirty="0">
                <a:solidFill>
                  <a:srgbClr val="580000"/>
                </a:solidFill>
                <a:effectLst/>
                <a:latin typeface="Oswald" pitchFamily="2" charset="77"/>
              </a:rPr>
              <a:t>are our stories</a:t>
            </a:r>
            <a:endParaRPr lang="en-US" sz="4800" spc="144" dirty="0">
              <a:solidFill>
                <a:srgbClr val="580000"/>
              </a:solidFill>
              <a:latin typeface="Oswald" pitchFamily="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2"/>
          <a:srcRect/>
          <a:stretch>
            <a:fillRect/>
          </a:stretch>
        </p:blipFill>
        <p:spPr>
          <a:xfrm>
            <a:off x="10984234" y="5785230"/>
            <a:ext cx="2031065" cy="2031065"/>
          </a:xfrm>
          <a:prstGeom prst="rect">
            <a:avLst/>
          </a:prstGeom>
        </p:spPr>
      </p:pic>
      <p:pic>
        <p:nvPicPr>
          <p:cNvPr id="8" name="Picture 8"/>
          <p:cNvPicPr>
            <a:picLocks noChangeAspect="1"/>
          </p:cNvPicPr>
          <p:nvPr/>
        </p:nvPicPr>
        <p:blipFill>
          <a:blip r:embed="rId3"/>
          <a:srcRect/>
          <a:stretch>
            <a:fillRect/>
          </a:stretch>
        </p:blipFill>
        <p:spPr>
          <a:xfrm>
            <a:off x="0" y="2398487"/>
            <a:ext cx="10572787" cy="7599191"/>
          </a:xfrm>
          <a:prstGeom prst="rect">
            <a:avLst/>
          </a:prstGeom>
        </p:spPr>
      </p:pic>
      <p:sp>
        <p:nvSpPr>
          <p:cNvPr id="9" name="TextBox 9"/>
          <p:cNvSpPr txBox="1"/>
          <p:nvPr/>
        </p:nvSpPr>
        <p:spPr>
          <a:xfrm>
            <a:off x="2308718" y="1216401"/>
            <a:ext cx="6835282"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OUR TOOLS: </a:t>
            </a:r>
            <a:r>
              <a:rPr lang="en-US" sz="4999" b="1" spc="114" dirty="0">
                <a:solidFill>
                  <a:srgbClr val="202020"/>
                </a:solidFill>
                <a:latin typeface="Oswald" pitchFamily="2" charset="77"/>
              </a:rPr>
              <a:t>INTRANET</a:t>
            </a:r>
          </a:p>
        </p:txBody>
      </p:sp>
      <p:sp>
        <p:nvSpPr>
          <p:cNvPr id="10" name="TextBox 10"/>
          <p:cNvSpPr txBox="1"/>
          <p:nvPr/>
        </p:nvSpPr>
        <p:spPr>
          <a:xfrm>
            <a:off x="10984234" y="3528046"/>
            <a:ext cx="6200176" cy="1967230"/>
          </a:xfrm>
          <a:prstGeom prst="rect">
            <a:avLst/>
          </a:prstGeom>
        </p:spPr>
        <p:txBody>
          <a:bodyPr lIns="0" tIns="0" rIns="0" bIns="0" rtlCol="0" anchor="t">
            <a:spAutoFit/>
          </a:bodyPr>
          <a:lstStyle/>
          <a:p>
            <a:pPr>
              <a:lnSpc>
                <a:spcPts val="3919"/>
              </a:lnSpc>
            </a:pPr>
            <a:r>
              <a:rPr lang="en-US" sz="2799">
                <a:solidFill>
                  <a:srgbClr val="000000"/>
                </a:solidFill>
                <a:latin typeface="Open Sans"/>
              </a:rPr>
              <a:t>Currently under a soft-launch. Will officially launch with the rest of the AgriLife enterprise intranets in spring 2023.</a:t>
            </a:r>
          </a:p>
        </p:txBody>
      </p:sp>
      <p:sp>
        <p:nvSpPr>
          <p:cNvPr id="11" name="TextBox 11"/>
          <p:cNvSpPr txBox="1"/>
          <p:nvPr/>
        </p:nvSpPr>
        <p:spPr>
          <a:xfrm>
            <a:off x="10937963" y="2398487"/>
            <a:ext cx="7350037" cy="841756"/>
          </a:xfrm>
          <a:prstGeom prst="rect">
            <a:avLst/>
          </a:prstGeom>
        </p:spPr>
        <p:txBody>
          <a:bodyPr lIns="0" tIns="0" rIns="0" bIns="0" rtlCol="0" anchor="t">
            <a:spAutoFit/>
          </a:bodyPr>
          <a:lstStyle/>
          <a:p>
            <a:pPr>
              <a:lnSpc>
                <a:spcPts val="3331"/>
              </a:lnSpc>
              <a:spcBef>
                <a:spcPct val="0"/>
              </a:spcBef>
            </a:pPr>
            <a:r>
              <a:rPr lang="en-US" sz="2799" dirty="0">
                <a:solidFill>
                  <a:srgbClr val="000000"/>
                </a:solidFill>
                <a:latin typeface="Open Sans Bold"/>
              </a:rPr>
              <a:t>Marketing and Communications Intranet:</a:t>
            </a:r>
            <a:r>
              <a:rPr lang="en-US" sz="2799" dirty="0">
                <a:solidFill>
                  <a:srgbClr val="000000"/>
                </a:solidFill>
                <a:latin typeface="Open Sans"/>
              </a:rPr>
              <a:t> </a:t>
            </a:r>
            <a:r>
              <a:rPr lang="en-US" sz="2799" dirty="0" err="1">
                <a:solidFill>
                  <a:srgbClr val="000000"/>
                </a:solidFill>
                <a:latin typeface="Open Sans"/>
              </a:rPr>
              <a:t>tx.ag</a:t>
            </a:r>
            <a:r>
              <a:rPr lang="en-US" sz="2799" dirty="0">
                <a:solidFill>
                  <a:srgbClr val="000000"/>
                </a:solidFill>
                <a:latin typeface="Open Sans"/>
              </a:rPr>
              <a:t>/</a:t>
            </a:r>
            <a:r>
              <a:rPr lang="en-US" sz="2799" dirty="0" err="1">
                <a:solidFill>
                  <a:srgbClr val="000000"/>
                </a:solidFill>
                <a:latin typeface="Open Sans"/>
              </a:rPr>
              <a:t>AgriLifeMarCommIntranet</a:t>
            </a:r>
            <a:endParaRPr lang="en-US" sz="2799" dirty="0">
              <a:solidFill>
                <a:srgbClr val="000000"/>
              </a:solidFill>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2"/>
          <a:srcRect/>
          <a:stretch>
            <a:fillRect/>
          </a:stretch>
        </p:blipFill>
        <p:spPr>
          <a:xfrm>
            <a:off x="4452365" y="3041624"/>
            <a:ext cx="7586466" cy="6981376"/>
          </a:xfrm>
          <a:prstGeom prst="rect">
            <a:avLst/>
          </a:prstGeom>
        </p:spPr>
      </p:pic>
      <p:pic>
        <p:nvPicPr>
          <p:cNvPr id="9" name="Picture 9"/>
          <p:cNvPicPr>
            <a:picLocks noChangeAspect="1"/>
          </p:cNvPicPr>
          <p:nvPr/>
        </p:nvPicPr>
        <p:blipFill>
          <a:blip r:embed="rId3"/>
          <a:srcRect/>
          <a:stretch>
            <a:fillRect/>
          </a:stretch>
        </p:blipFill>
        <p:spPr>
          <a:xfrm>
            <a:off x="10564889" y="4146418"/>
            <a:ext cx="6950414" cy="4548301"/>
          </a:xfrm>
          <a:prstGeom prst="rect">
            <a:avLst/>
          </a:prstGeom>
        </p:spPr>
      </p:pic>
      <p:grpSp>
        <p:nvGrpSpPr>
          <p:cNvPr id="10" name="Group 10"/>
          <p:cNvGrpSpPr/>
          <p:nvPr/>
        </p:nvGrpSpPr>
        <p:grpSpPr>
          <a:xfrm>
            <a:off x="12783290" y="4697841"/>
            <a:ext cx="2431372" cy="1909254"/>
            <a:chOff x="0" y="0"/>
            <a:chExt cx="640361" cy="502849"/>
          </a:xfrm>
        </p:grpSpPr>
        <p:sp>
          <p:nvSpPr>
            <p:cNvPr id="11" name="Freeform 11"/>
            <p:cNvSpPr/>
            <p:nvPr/>
          </p:nvSpPr>
          <p:spPr>
            <a:xfrm>
              <a:off x="0" y="0"/>
              <a:ext cx="640361" cy="502849"/>
            </a:xfrm>
            <a:custGeom>
              <a:avLst/>
              <a:gdLst/>
              <a:ahLst/>
              <a:cxnLst/>
              <a:rect l="l" t="t" r="r" b="b"/>
              <a:pathLst>
                <a:path w="640361" h="502849">
                  <a:moveTo>
                    <a:pt x="0" y="0"/>
                  </a:moveTo>
                  <a:lnTo>
                    <a:pt x="640361" y="0"/>
                  </a:lnTo>
                  <a:lnTo>
                    <a:pt x="640361" y="502849"/>
                  </a:lnTo>
                  <a:lnTo>
                    <a:pt x="0" y="502849"/>
                  </a:lnTo>
                  <a:close/>
                </a:path>
              </a:pathLst>
            </a:custGeom>
            <a:solidFill>
              <a:srgbClr val="000000">
                <a:alpha val="0"/>
              </a:srgbClr>
            </a:solidFill>
            <a:ln w="19050">
              <a:solidFill>
                <a:srgbClr val="E4002B"/>
              </a:solidFill>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308718" y="1216401"/>
            <a:ext cx="10681712"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OUR TOOLS: </a:t>
            </a:r>
            <a:r>
              <a:rPr lang="en-US" sz="4999" b="1" spc="114" dirty="0">
                <a:solidFill>
                  <a:srgbClr val="202020"/>
                </a:solidFill>
                <a:latin typeface="Oswald" pitchFamily="2" charset="77"/>
              </a:rPr>
              <a:t>LIVEWHALE</a:t>
            </a:r>
          </a:p>
        </p:txBody>
      </p:sp>
      <p:sp>
        <p:nvSpPr>
          <p:cNvPr id="14" name="TextBox 14"/>
          <p:cNvSpPr txBox="1"/>
          <p:nvPr/>
        </p:nvSpPr>
        <p:spPr>
          <a:xfrm>
            <a:off x="2308718" y="2178732"/>
            <a:ext cx="13346700" cy="481330"/>
          </a:xfrm>
          <a:prstGeom prst="rect">
            <a:avLst/>
          </a:prstGeom>
        </p:spPr>
        <p:txBody>
          <a:bodyPr lIns="0" tIns="0" rIns="0" bIns="0" rtlCol="0" anchor="t">
            <a:spAutoFit/>
          </a:bodyPr>
          <a:lstStyle/>
          <a:p>
            <a:pPr>
              <a:lnSpc>
                <a:spcPts val="3919"/>
              </a:lnSpc>
            </a:pPr>
            <a:r>
              <a:rPr lang="en-US" sz="2799" dirty="0" err="1">
                <a:solidFill>
                  <a:srgbClr val="000000"/>
                </a:solidFill>
                <a:latin typeface="Open Sans Bold"/>
              </a:rPr>
              <a:t>LiveWhale</a:t>
            </a:r>
            <a:r>
              <a:rPr lang="en-US" sz="2799" dirty="0">
                <a:solidFill>
                  <a:srgbClr val="000000"/>
                </a:solidFill>
                <a:latin typeface="Open Sans Bold"/>
              </a:rPr>
              <a:t>: </a:t>
            </a:r>
            <a:r>
              <a:rPr lang="en-US" sz="2799" dirty="0">
                <a:solidFill>
                  <a:srgbClr val="000000"/>
                </a:solidFill>
                <a:latin typeface="Open Sans"/>
              </a:rPr>
              <a:t>An event calendar connected to sites across Texas A&amp;M AgriLife.</a:t>
            </a:r>
          </a:p>
        </p:txBody>
      </p:sp>
      <p:sp>
        <p:nvSpPr>
          <p:cNvPr id="15" name="AutoShape 15"/>
          <p:cNvSpPr/>
          <p:nvPr/>
        </p:nvSpPr>
        <p:spPr>
          <a:xfrm>
            <a:off x="10740500" y="5614368"/>
            <a:ext cx="2042790" cy="0"/>
          </a:xfrm>
          <a:prstGeom prst="line">
            <a:avLst/>
          </a:prstGeom>
          <a:ln w="38100" cap="flat">
            <a:solidFill>
              <a:srgbClr val="E4002B"/>
            </a:solidFill>
            <a:prstDash val="solid"/>
            <a:headEnd type="none" w="sm" len="sm"/>
            <a:tailEnd type="arrow" w="med"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117959"/>
            <a:ext cx="948237" cy="0"/>
          </a:xfrm>
          <a:prstGeom prst="line">
            <a:avLst/>
          </a:prstGeom>
          <a:ln w="19050" cap="flat">
            <a:solidFill>
              <a:srgbClr val="9C2F2F"/>
            </a:solidFill>
            <a:prstDash val="solid"/>
            <a:headEnd type="none" w="sm" len="sm"/>
            <a:tailEnd type="none" w="sm" len="sm"/>
          </a:ln>
        </p:spPr>
      </p:sp>
      <p:sp>
        <p:nvSpPr>
          <p:cNvPr id="3" name="AutoShape 3"/>
          <p:cNvSpPr/>
          <p:nvPr/>
        </p:nvSpPr>
        <p:spPr>
          <a:xfrm>
            <a:off x="2308718" y="1028700"/>
            <a:ext cx="6422172" cy="0"/>
          </a:xfrm>
          <a:prstGeom prst="line">
            <a:avLst/>
          </a:prstGeom>
          <a:ln w="38100" cap="flat">
            <a:solidFill>
              <a:srgbClr val="E4002B"/>
            </a:solidFill>
            <a:prstDash val="solid"/>
            <a:headEnd type="none" w="sm" len="sm"/>
            <a:tailEnd type="none" w="sm" len="sm"/>
          </a:ln>
        </p:spPr>
      </p:sp>
      <p:grpSp>
        <p:nvGrpSpPr>
          <p:cNvPr id="4" name="Group 4"/>
          <p:cNvGrpSpPr/>
          <p:nvPr/>
        </p:nvGrpSpPr>
        <p:grpSpPr>
          <a:xfrm>
            <a:off x="0" y="1028700"/>
            <a:ext cx="393079" cy="5503612"/>
            <a:chOff x="0" y="0"/>
            <a:chExt cx="377512" cy="5285655"/>
          </a:xfrm>
        </p:grpSpPr>
        <p:sp>
          <p:nvSpPr>
            <p:cNvPr id="5" name="Freeform 5"/>
            <p:cNvSpPr/>
            <p:nvPr/>
          </p:nvSpPr>
          <p:spPr>
            <a:xfrm>
              <a:off x="0" y="0"/>
              <a:ext cx="377512" cy="5285655"/>
            </a:xfrm>
            <a:custGeom>
              <a:avLst/>
              <a:gdLst/>
              <a:ahLst/>
              <a:cxnLst/>
              <a:rect l="l" t="t" r="r" b="b"/>
              <a:pathLst>
                <a:path w="377512" h="5285655">
                  <a:moveTo>
                    <a:pt x="0" y="0"/>
                  </a:moveTo>
                  <a:lnTo>
                    <a:pt x="377512" y="0"/>
                  </a:lnTo>
                  <a:lnTo>
                    <a:pt x="377512" y="5285655"/>
                  </a:lnTo>
                  <a:lnTo>
                    <a:pt x="0" y="5285655"/>
                  </a:lnTo>
                  <a:close/>
                </a:path>
              </a:pathLst>
            </a:custGeom>
            <a:solidFill>
              <a:srgbClr val="5000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308718" y="2293624"/>
            <a:ext cx="13346700" cy="1471930"/>
          </a:xfrm>
          <a:prstGeom prst="rect">
            <a:avLst/>
          </a:prstGeom>
        </p:spPr>
        <p:txBody>
          <a:bodyPr lIns="0" tIns="0" rIns="0" bIns="0" rtlCol="0" anchor="t">
            <a:spAutoFit/>
          </a:bodyPr>
          <a:lstStyle/>
          <a:p>
            <a:pPr>
              <a:lnSpc>
                <a:spcPts val="3919"/>
              </a:lnSpc>
            </a:pPr>
            <a:r>
              <a:rPr lang="en-US" sz="2799">
                <a:solidFill>
                  <a:srgbClr val="000000"/>
                </a:solidFill>
                <a:latin typeface="Open Sans Bold"/>
              </a:rPr>
              <a:t>Photoshelter: </a:t>
            </a:r>
            <a:r>
              <a:rPr lang="en-US" sz="2799">
                <a:solidFill>
                  <a:srgbClr val="000000"/>
                </a:solidFill>
                <a:latin typeface="Open Sans"/>
              </a:rPr>
              <a:t>More than 10,000+ images, free of charge at your fingertips</a:t>
            </a:r>
          </a:p>
          <a:p>
            <a:pPr algn="ctr">
              <a:lnSpc>
                <a:spcPts val="3919"/>
              </a:lnSpc>
            </a:pPr>
            <a:r>
              <a:rPr lang="en-US" sz="2799" u="sng">
                <a:solidFill>
                  <a:srgbClr val="000000"/>
                </a:solidFill>
                <a:latin typeface="Open Sans Bold"/>
                <a:hlinkClick r:id="rId2" tooltip="https://agrilife.photoshelter.com"/>
              </a:rPr>
              <a:t>agrilife.photoshelter.com</a:t>
            </a:r>
          </a:p>
          <a:p>
            <a:pPr algn="ctr">
              <a:lnSpc>
                <a:spcPts val="3919"/>
              </a:lnSpc>
            </a:pPr>
            <a:endParaRPr lang="en-US" sz="2799" u="sng">
              <a:solidFill>
                <a:srgbClr val="000000"/>
              </a:solidFill>
              <a:latin typeface="Open Sans Bold"/>
              <a:hlinkClick r:id="rId2" tooltip="https://agrilife.photoshelter.com"/>
            </a:endParaRPr>
          </a:p>
        </p:txBody>
      </p:sp>
      <p:pic>
        <p:nvPicPr>
          <p:cNvPr id="9" name="Picture 9"/>
          <p:cNvPicPr>
            <a:picLocks noChangeAspect="1"/>
          </p:cNvPicPr>
          <p:nvPr/>
        </p:nvPicPr>
        <p:blipFill>
          <a:blip r:embed="rId3"/>
          <a:srcRect/>
          <a:stretch>
            <a:fillRect/>
          </a:stretch>
        </p:blipFill>
        <p:spPr>
          <a:xfrm>
            <a:off x="3477242" y="3685306"/>
            <a:ext cx="8861742" cy="5432652"/>
          </a:xfrm>
          <a:prstGeom prst="rect">
            <a:avLst/>
          </a:prstGeom>
        </p:spPr>
      </p:pic>
      <p:pic>
        <p:nvPicPr>
          <p:cNvPr id="10" name="Picture 10"/>
          <p:cNvPicPr>
            <a:picLocks noChangeAspect="1"/>
          </p:cNvPicPr>
          <p:nvPr/>
        </p:nvPicPr>
        <p:blipFill>
          <a:blip r:embed="rId4"/>
          <a:srcRect l="1114"/>
          <a:stretch>
            <a:fillRect/>
          </a:stretch>
        </p:blipFill>
        <p:spPr>
          <a:xfrm>
            <a:off x="9222002" y="4586828"/>
            <a:ext cx="7137362" cy="3232984"/>
          </a:xfrm>
          <a:prstGeom prst="rect">
            <a:avLst/>
          </a:prstGeom>
        </p:spPr>
      </p:pic>
      <p:pic>
        <p:nvPicPr>
          <p:cNvPr id="11" name="Picture 11"/>
          <p:cNvPicPr>
            <a:picLocks noChangeAspect="1"/>
          </p:cNvPicPr>
          <p:nvPr/>
        </p:nvPicPr>
        <p:blipFill>
          <a:blip r:embed="rId5"/>
          <a:srcRect/>
          <a:stretch>
            <a:fillRect/>
          </a:stretch>
        </p:blipFill>
        <p:spPr>
          <a:xfrm>
            <a:off x="0" y="8865400"/>
            <a:ext cx="18288000" cy="1461416"/>
          </a:xfrm>
          <a:prstGeom prst="rect">
            <a:avLst/>
          </a:prstGeom>
        </p:spPr>
      </p:pic>
      <p:sp>
        <p:nvSpPr>
          <p:cNvPr id="12" name="TextBox 12"/>
          <p:cNvSpPr txBox="1"/>
          <p:nvPr/>
        </p:nvSpPr>
        <p:spPr>
          <a:xfrm>
            <a:off x="2308718" y="1216401"/>
            <a:ext cx="10681712" cy="723900"/>
          </a:xfrm>
          <a:prstGeom prst="rect">
            <a:avLst/>
          </a:prstGeom>
        </p:spPr>
        <p:txBody>
          <a:bodyPr lIns="0" tIns="0" rIns="0" bIns="0" rtlCol="0" anchor="t">
            <a:spAutoFit/>
          </a:bodyPr>
          <a:lstStyle/>
          <a:p>
            <a:pPr>
              <a:lnSpc>
                <a:spcPts val="5699"/>
              </a:lnSpc>
            </a:pPr>
            <a:r>
              <a:rPr lang="en-US" sz="4999" spc="114" dirty="0">
                <a:solidFill>
                  <a:srgbClr val="202020"/>
                </a:solidFill>
                <a:latin typeface="Oswald"/>
              </a:rPr>
              <a:t>OUR TOOLS: </a:t>
            </a:r>
            <a:r>
              <a:rPr lang="en-US" sz="4999" b="1" spc="114" dirty="0">
                <a:solidFill>
                  <a:srgbClr val="202020"/>
                </a:solidFill>
                <a:latin typeface="Oswald" pitchFamily="2" charset="77"/>
              </a:rPr>
              <a:t>PHOTOSHELTER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_AgriLifeEmployee" id="{E38356AD-2BE4-9546-B168-F644001234B0}" vid="{A659AA04-DA9C-4E42-94A7-251FBB032C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TotalTime>
  <Words>401</Words>
  <Application>Microsoft Office PowerPoint</Application>
  <PresentationFormat>Custom</PresentationFormat>
  <Paragraphs>72</Paragraphs>
  <Slides>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Oswald Medium</vt:lpstr>
      <vt:lpstr>Open Sans</vt:lpstr>
      <vt:lpstr>Oswald Light</vt:lpstr>
      <vt:lpstr>Open Sans Bold</vt:lpstr>
      <vt:lpstr>Open Sans Italics</vt:lpstr>
      <vt:lpstr>Oswald</vt:lpstr>
      <vt:lpstr>Open Sans Semibold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D. Hancock</dc:creator>
  <cp:lastModifiedBy>Todd Cottrell</cp:lastModifiedBy>
  <cp:revision>1</cp:revision>
  <dcterms:created xsi:type="dcterms:W3CDTF">2023-03-24T16:43:21Z</dcterms:created>
  <dcterms:modified xsi:type="dcterms:W3CDTF">2023-03-27T18:03:58Z</dcterms:modified>
  <dc:identifier>DAFVOiAk0fk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C7CD8C3C-01F5-4EDA-B0CE-8692693485B5</vt:lpwstr>
  </property>
  <property fmtid="{D5CDD505-2E9C-101B-9397-08002B2CF9AE}" pid="3" name="ArticulatePath">
    <vt:lpwstr>https://agnettamu0-my.sharepoint.com/personal/todd_cottrell_agnet_tamu_edu/Documents/Desktop/Symposium Presentations/A0102-ED.MarCommPres.</vt:lpwstr>
  </property>
</Properties>
</file>